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7" r:id="rId2"/>
    <p:sldId id="395" r:id="rId3"/>
    <p:sldId id="396" r:id="rId4"/>
    <p:sldId id="39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p:restoredTop sz="96341"/>
  </p:normalViewPr>
  <p:slideViewPr>
    <p:cSldViewPr snapToGrid="0" snapToObjects="1">
      <p:cViewPr varScale="1">
        <p:scale>
          <a:sx n="85" d="100"/>
          <a:sy n="85" d="100"/>
        </p:scale>
        <p:origin x="101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9615B-0D0C-C34F-B0A2-13857E3254C5}" type="datetimeFigureOut">
              <a:rPr lang="en-US" smtClean="0"/>
              <a:t>12/16/2019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796F0-ABD9-3C4A-9853-4A90386986A0}" type="slidenum">
              <a:rPr lang="en-US" smtClean="0"/>
              <a:t>‹#›</a:t>
            </a:fld>
            <a:endParaRPr lang="en-US"/>
          </a:p>
        </p:txBody>
      </p:sp>
    </p:spTree>
    <p:extLst>
      <p:ext uri="{BB962C8B-B14F-4D97-AF65-F5344CB8AC3E}">
        <p14:creationId xmlns:p14="http://schemas.microsoft.com/office/powerpoint/2010/main" val="21042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7AA9E-AC72-418C-B351-07FD2BC974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069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D92197-A763-4404-8A63-69B178453565}"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pic>
        <p:nvPicPr>
          <p:cNvPr id="7" name="Picture 6">
            <a:extLst>
              <a:ext uri="{FF2B5EF4-FFF2-40B4-BE49-F238E27FC236}">
                <a16:creationId xmlns:a16="http://schemas.microsoft.com/office/drawing/2014/main" id="{20F9FBB9-EEBC-4525-BD5A-6331212891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9818" y="49652"/>
            <a:ext cx="4159505" cy="1223412"/>
          </a:xfrm>
          <a:prstGeom prst="rect">
            <a:avLst/>
          </a:prstGeom>
        </p:spPr>
      </p:pic>
    </p:spTree>
    <p:extLst>
      <p:ext uri="{BB962C8B-B14F-4D97-AF65-F5344CB8AC3E}">
        <p14:creationId xmlns:p14="http://schemas.microsoft.com/office/powerpoint/2010/main" val="295479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D92197-A763-4404-8A63-69B178453565}"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401525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D92197-A763-4404-8A63-69B178453565}"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62323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D92197-A763-4404-8A63-69B178453565}"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pic>
        <p:nvPicPr>
          <p:cNvPr id="8" name="Picture 7">
            <a:extLst>
              <a:ext uri="{FF2B5EF4-FFF2-40B4-BE49-F238E27FC236}">
                <a16:creationId xmlns:a16="http://schemas.microsoft.com/office/drawing/2014/main" id="{EB8D8DDE-2D21-4C4F-BF35-8F9C26EDE5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9818" y="49652"/>
            <a:ext cx="4159505" cy="1223412"/>
          </a:xfrm>
          <a:prstGeom prst="rect">
            <a:avLst/>
          </a:prstGeom>
        </p:spPr>
      </p:pic>
    </p:spTree>
    <p:extLst>
      <p:ext uri="{BB962C8B-B14F-4D97-AF65-F5344CB8AC3E}">
        <p14:creationId xmlns:p14="http://schemas.microsoft.com/office/powerpoint/2010/main" val="348274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D92197-A763-4404-8A63-69B178453565}"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pic>
        <p:nvPicPr>
          <p:cNvPr id="7" name="Picture 6">
            <a:extLst>
              <a:ext uri="{FF2B5EF4-FFF2-40B4-BE49-F238E27FC236}">
                <a16:creationId xmlns:a16="http://schemas.microsoft.com/office/drawing/2014/main" id="{53104030-4432-4C0B-8D76-F1F8CDDB09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9818" y="49652"/>
            <a:ext cx="4159505" cy="1223412"/>
          </a:xfrm>
          <a:prstGeom prst="rect">
            <a:avLst/>
          </a:prstGeom>
        </p:spPr>
      </p:pic>
    </p:spTree>
    <p:extLst>
      <p:ext uri="{BB962C8B-B14F-4D97-AF65-F5344CB8AC3E}">
        <p14:creationId xmlns:p14="http://schemas.microsoft.com/office/powerpoint/2010/main" val="3625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D92197-A763-4404-8A63-69B178453565}"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pic>
        <p:nvPicPr>
          <p:cNvPr id="8" name="Picture 7">
            <a:extLst>
              <a:ext uri="{FF2B5EF4-FFF2-40B4-BE49-F238E27FC236}">
                <a16:creationId xmlns:a16="http://schemas.microsoft.com/office/drawing/2014/main" id="{B2C466C0-D70F-438E-BE6D-5DF860703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9818" y="49652"/>
            <a:ext cx="4159505" cy="1223412"/>
          </a:xfrm>
          <a:prstGeom prst="rect">
            <a:avLst/>
          </a:prstGeom>
        </p:spPr>
      </p:pic>
    </p:spTree>
    <p:extLst>
      <p:ext uri="{BB962C8B-B14F-4D97-AF65-F5344CB8AC3E}">
        <p14:creationId xmlns:p14="http://schemas.microsoft.com/office/powerpoint/2010/main" val="93299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D92197-A763-4404-8A63-69B178453565}"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1CE52A-2B0C-4FC0-8EA5-139AB3C8068F}" type="slidenum">
              <a:rPr lang="en-GB" smtClean="0"/>
              <a:t>‹#›</a:t>
            </a:fld>
            <a:endParaRPr lang="en-GB"/>
          </a:p>
        </p:txBody>
      </p:sp>
      <p:pic>
        <p:nvPicPr>
          <p:cNvPr id="10" name="Picture 9">
            <a:extLst>
              <a:ext uri="{FF2B5EF4-FFF2-40B4-BE49-F238E27FC236}">
                <a16:creationId xmlns:a16="http://schemas.microsoft.com/office/drawing/2014/main" id="{B4DF7F29-BF8F-4F16-91DD-59567EA4E9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9818" y="49652"/>
            <a:ext cx="4159505" cy="1223412"/>
          </a:xfrm>
          <a:prstGeom prst="rect">
            <a:avLst/>
          </a:prstGeom>
        </p:spPr>
      </p:pic>
    </p:spTree>
    <p:extLst>
      <p:ext uri="{BB962C8B-B14F-4D97-AF65-F5344CB8AC3E}">
        <p14:creationId xmlns:p14="http://schemas.microsoft.com/office/powerpoint/2010/main" val="116874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D92197-A763-4404-8A63-69B178453565}"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155979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92197-A763-4404-8A63-69B178453565}"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191166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D92197-A763-4404-8A63-69B178453565}"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184682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D92197-A763-4404-8A63-69B178453565}"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268320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2197-A763-4404-8A63-69B178453565}" type="datetimeFigureOut">
              <a:rPr lang="en-GB" smtClean="0"/>
              <a:t>16/12/2019</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CE52A-2B0C-4FC0-8EA5-139AB3C8068F}" type="slidenum">
              <a:rPr lang="en-GB" smtClean="0"/>
              <a:t>‹#›</a:t>
            </a:fld>
            <a:endParaRPr lang="en-GB"/>
          </a:p>
        </p:txBody>
      </p:sp>
      <p:pic>
        <p:nvPicPr>
          <p:cNvPr id="7" name="Picture 6">
            <a:extLst>
              <a:ext uri="{FF2B5EF4-FFF2-40B4-BE49-F238E27FC236}">
                <a16:creationId xmlns:a16="http://schemas.microsoft.com/office/drawing/2014/main" id="{2C7B67E1-5BF7-4C0C-B21D-D1F22935E89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69818" y="49652"/>
            <a:ext cx="4159505" cy="1223412"/>
          </a:xfrm>
          <a:prstGeom prst="rect">
            <a:avLst/>
          </a:prstGeom>
        </p:spPr>
      </p:pic>
      <p:pic>
        <p:nvPicPr>
          <p:cNvPr id="8" name="Picture 7">
            <a:extLst>
              <a:ext uri="{FF2B5EF4-FFF2-40B4-BE49-F238E27FC236}">
                <a16:creationId xmlns:a16="http://schemas.microsoft.com/office/drawing/2014/main" id="{3BEB51FC-1CC6-4D80-B871-30463B019FDB}"/>
              </a:ext>
            </a:extLst>
          </p:cNvPr>
          <p:cNvPicPr>
            <a:picLocks noChangeAspect="1" noChangeArrowheads="1"/>
          </p:cNvPicPr>
          <p:nvPr userDrawn="1"/>
        </p:nvPicPr>
        <p:blipFill>
          <a:blip r:embed="rId14">
            <a:extLst>
              <a:ext uri="{BEBA8EAE-BF5A-486C-A8C5-ECC9F3942E4B}">
                <a14:imgProps xmlns:a14="http://schemas.microsoft.com/office/drawing/2010/main">
                  <a14:imgLayer r:embed="rId15">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flipV="1">
            <a:off x="0" y="2279350"/>
            <a:ext cx="1219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931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FDD425-9121-4F25-9AB5-86241739DFEC}"/>
              </a:ext>
            </a:extLst>
          </p:cNvPr>
          <p:cNvSpPr/>
          <p:nvPr/>
        </p:nvSpPr>
        <p:spPr>
          <a:xfrm>
            <a:off x="2329712" y="3791799"/>
            <a:ext cx="8338288" cy="2677656"/>
          </a:xfrm>
          <a:prstGeom prst="rect">
            <a:avLst/>
          </a:prstGeom>
        </p:spPr>
        <p:txBody>
          <a:bodyPr wrap="square">
            <a:spAutoFit/>
          </a:bodyPr>
          <a:lstStyle/>
          <a:p>
            <a:pPr algn="r"/>
            <a:r>
              <a:rPr lang="en-GB" sz="2800" b="1" dirty="0">
                <a:solidFill>
                  <a:srgbClr val="4BACC6">
                    <a:lumMod val="50000"/>
                  </a:srgbClr>
                </a:solidFill>
                <a:latin typeface="Calibri"/>
              </a:rPr>
              <a:t>Polypharmacy Action Learning Sets</a:t>
            </a:r>
          </a:p>
          <a:p>
            <a:pPr algn="r"/>
            <a:endParaRPr lang="en-GB" b="1" dirty="0">
              <a:solidFill>
                <a:srgbClr val="4BACC6">
                  <a:lumMod val="50000"/>
                </a:srgbClr>
              </a:solidFill>
              <a:latin typeface="Calibri"/>
            </a:endParaRPr>
          </a:p>
          <a:p>
            <a:pPr algn="r"/>
            <a:endParaRPr lang="en-GB" b="1" dirty="0">
              <a:solidFill>
                <a:srgbClr val="4BACC6">
                  <a:lumMod val="50000"/>
                </a:srgbClr>
              </a:solidFill>
              <a:latin typeface="Calibri"/>
            </a:endParaRPr>
          </a:p>
          <a:p>
            <a:pPr algn="r"/>
            <a:endParaRPr lang="en-GB" b="1" dirty="0">
              <a:solidFill>
                <a:srgbClr val="4BACC6">
                  <a:lumMod val="50000"/>
                </a:srgbClr>
              </a:solidFill>
              <a:latin typeface="Calibri"/>
            </a:endParaRPr>
          </a:p>
          <a:p>
            <a:pPr algn="r"/>
            <a:endParaRPr lang="en-GB" b="1" dirty="0">
              <a:solidFill>
                <a:srgbClr val="4BACC6">
                  <a:lumMod val="50000"/>
                </a:srgbClr>
              </a:solidFill>
              <a:latin typeface="Calibri"/>
            </a:endParaRPr>
          </a:p>
          <a:p>
            <a:pPr algn="r"/>
            <a:endParaRPr lang="en-GB" b="1" dirty="0">
              <a:solidFill>
                <a:srgbClr val="4BACC6">
                  <a:lumMod val="50000"/>
                </a:srgbClr>
              </a:solidFill>
              <a:latin typeface="Calibri"/>
            </a:endParaRPr>
          </a:p>
          <a:p>
            <a:pPr algn="r"/>
            <a:r>
              <a:rPr lang="en-GB" b="1" dirty="0">
                <a:solidFill>
                  <a:srgbClr val="4BACC6">
                    <a:lumMod val="50000"/>
                  </a:srgbClr>
                </a:solidFill>
                <a:latin typeface="Calibri"/>
              </a:rPr>
              <a:t>2019</a:t>
            </a:r>
          </a:p>
          <a:p>
            <a:pPr algn="r"/>
            <a:endParaRPr lang="en-GB" sz="3200" b="1" dirty="0">
              <a:solidFill>
                <a:srgbClr val="4BACC6">
                  <a:lumMod val="50000"/>
                </a:srgbClr>
              </a:solidFill>
              <a:latin typeface="Calibri"/>
            </a:endParaRPr>
          </a:p>
        </p:txBody>
      </p:sp>
      <p:pic>
        <p:nvPicPr>
          <p:cNvPr id="2" name="Picture 1">
            <a:extLst>
              <a:ext uri="{FF2B5EF4-FFF2-40B4-BE49-F238E27FC236}">
                <a16:creationId xmlns:a16="http://schemas.microsoft.com/office/drawing/2014/main" id="{CA113DC4-24F1-4159-BD6C-109ED1157AC3}"/>
              </a:ext>
            </a:extLst>
          </p:cNvPr>
          <p:cNvPicPr>
            <a:picLocks noChangeAspect="1"/>
          </p:cNvPicPr>
          <p:nvPr/>
        </p:nvPicPr>
        <p:blipFill rotWithShape="1">
          <a:blip r:embed="rId3"/>
          <a:srcRect t="6276"/>
          <a:stretch/>
        </p:blipFill>
        <p:spPr>
          <a:xfrm>
            <a:off x="1028700" y="1650558"/>
            <a:ext cx="9144000" cy="1428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3940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54678E-C5BA-4585-8E45-E664130F057D}"/>
              </a:ext>
            </a:extLst>
          </p:cNvPr>
          <p:cNvSpPr txBox="1"/>
          <p:nvPr/>
        </p:nvSpPr>
        <p:spPr>
          <a:xfrm>
            <a:off x="228138" y="249948"/>
            <a:ext cx="6957138" cy="1077218"/>
          </a:xfrm>
          <a:prstGeom prst="rect">
            <a:avLst/>
          </a:prstGeom>
          <a:noFill/>
        </p:spPr>
        <p:txBody>
          <a:bodyPr wrap="square" rtlCol="0" anchor="t">
            <a:spAutoFit/>
          </a:bodyPr>
          <a:lstStyle/>
          <a:p>
            <a:pPr defTabSz="914378">
              <a:defRPr/>
            </a:pPr>
            <a:r>
              <a:rPr lang="en-GB" sz="3200" b="1" dirty="0">
                <a:solidFill>
                  <a:srgbClr val="E9552D"/>
                </a:solidFill>
                <a:effectLst>
                  <a:outerShdw blurRad="50800" dist="38100" dir="2700000" algn="tl" rotWithShape="0">
                    <a:prstClr val="black">
                      <a:alpha val="40000"/>
                    </a:prstClr>
                  </a:outerShdw>
                </a:effectLst>
                <a:latin typeface="Calibri"/>
                <a:ea typeface="Verdana" panose="020B0604030504040204" pitchFamily="34" charset="0"/>
              </a:rPr>
              <a:t>Key phrases to unlock conversations about medicines. </a:t>
            </a:r>
          </a:p>
        </p:txBody>
      </p:sp>
      <p:sp>
        <p:nvSpPr>
          <p:cNvPr id="20" name="Rectangle 19">
            <a:extLst>
              <a:ext uri="{FF2B5EF4-FFF2-40B4-BE49-F238E27FC236}">
                <a16:creationId xmlns:a16="http://schemas.microsoft.com/office/drawing/2014/main" id="{D726E38E-F5F5-410E-ACC8-6FD83F2940E4}"/>
              </a:ext>
            </a:extLst>
          </p:cNvPr>
          <p:cNvSpPr/>
          <p:nvPr/>
        </p:nvSpPr>
        <p:spPr>
          <a:xfrm>
            <a:off x="289980" y="1326549"/>
            <a:ext cx="10775516" cy="907941"/>
          </a:xfrm>
          <a:prstGeom prst="rect">
            <a:avLst/>
          </a:prstGeom>
        </p:spPr>
        <p:txBody>
          <a:bodyPr wrap="square">
            <a:spAutoFit/>
          </a:bodyPr>
          <a:lstStyle/>
          <a:p>
            <a:pPr>
              <a:spcAft>
                <a:spcPts val="600"/>
              </a:spcAft>
              <a:defRPr/>
            </a:pPr>
            <a:r>
              <a:rPr lang="en-GB" sz="1600" b="1" dirty="0">
                <a:solidFill>
                  <a:srgbClr val="4BACC6">
                    <a:lumMod val="50000"/>
                  </a:srgbClr>
                </a:solidFill>
                <a:latin typeface="Calibri"/>
              </a:rPr>
              <a:t>The following phrases were suggested by attendees at the Wessex Polypharmacy Action Learning Sets to help patients to open up about their medicines and unlock conversations about stopping unnecessary medicines. </a:t>
            </a:r>
          </a:p>
          <a:p>
            <a:pPr>
              <a:spcAft>
                <a:spcPts val="600"/>
              </a:spcAft>
              <a:defRPr/>
            </a:pPr>
            <a:r>
              <a:rPr lang="en-GB" sz="1600" b="1" dirty="0">
                <a:solidFill>
                  <a:srgbClr val="4BACC6">
                    <a:lumMod val="50000"/>
                  </a:srgbClr>
                </a:solidFill>
                <a:latin typeface="Calibri"/>
              </a:rPr>
              <a:t>Supplementary questions provided by Consultants working on polypharmacy reviews and by a patient representative.  </a:t>
            </a:r>
            <a:endParaRPr lang="en-US" sz="1600" b="1" dirty="0">
              <a:solidFill>
                <a:srgbClr val="4BACC6">
                  <a:lumMod val="50000"/>
                </a:srgbClr>
              </a:solidFill>
              <a:latin typeface="Calibri"/>
            </a:endParaRPr>
          </a:p>
        </p:txBody>
      </p:sp>
      <p:pic>
        <p:nvPicPr>
          <p:cNvPr id="1026" name="Picture 2" descr="Image result for icon medicine">
            <a:extLst>
              <a:ext uri="{FF2B5EF4-FFF2-40B4-BE49-F238E27FC236}">
                <a16:creationId xmlns:a16="http://schemas.microsoft.com/office/drawing/2014/main" id="{CE055CB2-8D62-4227-8441-CBC0B9026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298" y="6146309"/>
            <a:ext cx="584246" cy="58424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icon medicine">
            <a:extLst>
              <a:ext uri="{FF2B5EF4-FFF2-40B4-BE49-F238E27FC236}">
                <a16:creationId xmlns:a16="http://schemas.microsoft.com/office/drawing/2014/main" id="{F77E79A0-F847-4168-BAD4-DD1388050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1531" y="6146309"/>
            <a:ext cx="584246" cy="58424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icon medicine">
            <a:extLst>
              <a:ext uri="{FF2B5EF4-FFF2-40B4-BE49-F238E27FC236}">
                <a16:creationId xmlns:a16="http://schemas.microsoft.com/office/drawing/2014/main" id="{9E67807F-B5DA-4FDB-8687-50F76CCC8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764" y="6146309"/>
            <a:ext cx="584246" cy="5842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a:extLst>
              <a:ext uri="{FF2B5EF4-FFF2-40B4-BE49-F238E27FC236}">
                <a16:creationId xmlns:a16="http://schemas.microsoft.com/office/drawing/2014/main" id="{4D61088C-EBF3-934F-8F09-6D357978B35C}"/>
              </a:ext>
            </a:extLst>
          </p:cNvPr>
          <p:cNvSpPr/>
          <p:nvPr/>
        </p:nvSpPr>
        <p:spPr>
          <a:xfrm>
            <a:off x="4501711" y="2561379"/>
            <a:ext cx="2683565" cy="1669774"/>
          </a:xfrm>
          <a:prstGeom prst="wedgeRoundRectCallout">
            <a:avLst/>
          </a:prstGeom>
          <a:solidFill>
            <a:srgbClr val="52A1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Wow! That is a lot of medicines how are you managing them all?</a:t>
            </a:r>
          </a:p>
        </p:txBody>
      </p:sp>
      <p:sp>
        <p:nvSpPr>
          <p:cNvPr id="5" name="Rounded Rectangular Callout 4">
            <a:extLst>
              <a:ext uri="{FF2B5EF4-FFF2-40B4-BE49-F238E27FC236}">
                <a16:creationId xmlns:a16="http://schemas.microsoft.com/office/drawing/2014/main" id="{B87D7105-FA23-7641-B7F4-45E0E344440E}"/>
              </a:ext>
            </a:extLst>
          </p:cNvPr>
          <p:cNvSpPr/>
          <p:nvPr/>
        </p:nvSpPr>
        <p:spPr>
          <a:xfrm>
            <a:off x="8924964" y="2327117"/>
            <a:ext cx="2973845" cy="1967948"/>
          </a:xfrm>
          <a:prstGeom prst="wedgeRoundRectCallout">
            <a:avLst/>
          </a:prstGeom>
          <a:solidFill>
            <a:srgbClr val="52A1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this means I need to add in another medicine to this list, do you think there are any we should consider stopping?</a:t>
            </a:r>
          </a:p>
        </p:txBody>
      </p:sp>
      <p:sp>
        <p:nvSpPr>
          <p:cNvPr id="6" name="Rounded Rectangular Callout 5">
            <a:extLst>
              <a:ext uri="{FF2B5EF4-FFF2-40B4-BE49-F238E27FC236}">
                <a16:creationId xmlns:a16="http://schemas.microsoft.com/office/drawing/2014/main" id="{52ED5A13-7CD2-4047-B4FD-7594F3CE7D35}"/>
              </a:ext>
            </a:extLst>
          </p:cNvPr>
          <p:cNvSpPr/>
          <p:nvPr/>
        </p:nvSpPr>
        <p:spPr>
          <a:xfrm>
            <a:off x="228138" y="2665332"/>
            <a:ext cx="2764577" cy="1043609"/>
          </a:xfrm>
          <a:prstGeom prst="wedgeRoundRectCallout">
            <a:avLst/>
          </a:prstGeom>
          <a:solidFill>
            <a:srgbClr val="52A1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How do you feel about taking all of these medicines? </a:t>
            </a:r>
          </a:p>
        </p:txBody>
      </p:sp>
      <p:sp>
        <p:nvSpPr>
          <p:cNvPr id="7" name="Rounded Rectangular Callout 6">
            <a:extLst>
              <a:ext uri="{FF2B5EF4-FFF2-40B4-BE49-F238E27FC236}">
                <a16:creationId xmlns:a16="http://schemas.microsoft.com/office/drawing/2014/main" id="{5D5A8FC4-3C11-964E-B288-582D5BA3BD73}"/>
              </a:ext>
            </a:extLst>
          </p:cNvPr>
          <p:cNvSpPr/>
          <p:nvPr/>
        </p:nvSpPr>
        <p:spPr>
          <a:xfrm>
            <a:off x="228138" y="5397500"/>
            <a:ext cx="2159000" cy="1157375"/>
          </a:xfrm>
          <a:prstGeom prst="wedgeRoundRectCallout">
            <a:avLst/>
          </a:prstGeom>
          <a:solidFill>
            <a:srgbClr val="52A1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Which of these medicines concerns you the most?</a:t>
            </a:r>
          </a:p>
        </p:txBody>
      </p:sp>
      <p:sp>
        <p:nvSpPr>
          <p:cNvPr id="9" name="Rounded Rectangular Callout 8">
            <a:extLst>
              <a:ext uri="{FF2B5EF4-FFF2-40B4-BE49-F238E27FC236}">
                <a16:creationId xmlns:a16="http://schemas.microsoft.com/office/drawing/2014/main" id="{359F7093-3388-4E4B-90BC-74365F39B9A7}"/>
              </a:ext>
            </a:extLst>
          </p:cNvPr>
          <p:cNvSpPr/>
          <p:nvPr/>
        </p:nvSpPr>
        <p:spPr>
          <a:xfrm>
            <a:off x="1718573" y="3865661"/>
            <a:ext cx="2548283" cy="1422400"/>
          </a:xfrm>
          <a:prstGeom prst="wedgeRoundRectCallout">
            <a:avLst/>
          </a:prstGeom>
          <a:solidFill>
            <a:srgbClr val="52A1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know that people find it difficult to take lots of medicines are there any here that you aren’t taking? </a:t>
            </a:r>
          </a:p>
        </p:txBody>
      </p:sp>
      <p:sp>
        <p:nvSpPr>
          <p:cNvPr id="11" name="Rounded Rectangular Callout 10">
            <a:extLst>
              <a:ext uri="{FF2B5EF4-FFF2-40B4-BE49-F238E27FC236}">
                <a16:creationId xmlns:a16="http://schemas.microsoft.com/office/drawing/2014/main" id="{5FF865A1-9AB8-CB41-AF56-647F0CF37022}"/>
              </a:ext>
            </a:extLst>
          </p:cNvPr>
          <p:cNvSpPr/>
          <p:nvPr/>
        </p:nvSpPr>
        <p:spPr>
          <a:xfrm>
            <a:off x="8466291" y="4761725"/>
            <a:ext cx="2273300" cy="1676707"/>
          </a:xfrm>
          <a:prstGeom prst="wedgeRoundRectCallout">
            <a:avLst/>
          </a:prstGeom>
          <a:solidFill>
            <a:srgbClr val="52A1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look at your active medical issues and your repeat medicines and see if we can match them up? </a:t>
            </a:r>
          </a:p>
        </p:txBody>
      </p:sp>
      <p:sp>
        <p:nvSpPr>
          <p:cNvPr id="12" name="Rounded Rectangular Callout 11">
            <a:extLst>
              <a:ext uri="{FF2B5EF4-FFF2-40B4-BE49-F238E27FC236}">
                <a16:creationId xmlns:a16="http://schemas.microsoft.com/office/drawing/2014/main" id="{660FDD66-4E68-D944-A125-6622FA780B87}"/>
              </a:ext>
            </a:extLst>
          </p:cNvPr>
          <p:cNvSpPr/>
          <p:nvPr/>
        </p:nvSpPr>
        <p:spPr>
          <a:xfrm>
            <a:off x="4953226" y="4909270"/>
            <a:ext cx="2781300" cy="1645605"/>
          </a:xfrm>
          <a:prstGeom prst="wedgeRoundRectCallout">
            <a:avLst/>
          </a:prstGeom>
          <a:solidFill>
            <a:srgbClr val="52A1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your key priority for today’s appointment? I can rebook you again to look at my issues if they are different.</a:t>
            </a:r>
          </a:p>
        </p:txBody>
      </p:sp>
    </p:spTree>
    <p:extLst>
      <p:ext uri="{BB962C8B-B14F-4D97-AF65-F5344CB8AC3E}">
        <p14:creationId xmlns:p14="http://schemas.microsoft.com/office/powerpoint/2010/main" val="1097947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54678E-C5BA-4585-8E45-E664130F057D}"/>
              </a:ext>
            </a:extLst>
          </p:cNvPr>
          <p:cNvSpPr txBox="1"/>
          <p:nvPr/>
        </p:nvSpPr>
        <p:spPr>
          <a:xfrm>
            <a:off x="228138" y="249948"/>
            <a:ext cx="6957138" cy="584775"/>
          </a:xfrm>
          <a:prstGeom prst="rect">
            <a:avLst/>
          </a:prstGeom>
          <a:noFill/>
        </p:spPr>
        <p:txBody>
          <a:bodyPr wrap="square" rtlCol="0" anchor="t">
            <a:spAutoFit/>
          </a:bodyPr>
          <a:lstStyle/>
          <a:p>
            <a:pPr defTabSz="914378">
              <a:defRPr/>
            </a:pPr>
            <a:r>
              <a:rPr lang="en-GB" sz="3200" b="1" dirty="0">
                <a:solidFill>
                  <a:srgbClr val="E9552D"/>
                </a:solidFill>
                <a:effectLst>
                  <a:outerShdw blurRad="50800" dist="38100" dir="2700000" algn="tl" rotWithShape="0">
                    <a:prstClr val="black">
                      <a:alpha val="40000"/>
                    </a:prstClr>
                  </a:outerShdw>
                </a:effectLst>
                <a:latin typeface="Calibri"/>
                <a:ea typeface="Verdana" panose="020B0604030504040204" pitchFamily="34" charset="0"/>
              </a:rPr>
              <a:t>Key phrases to start the consultation</a:t>
            </a:r>
          </a:p>
        </p:txBody>
      </p:sp>
      <p:pic>
        <p:nvPicPr>
          <p:cNvPr id="1026" name="Picture 2" descr="Image result for icon medicine">
            <a:extLst>
              <a:ext uri="{FF2B5EF4-FFF2-40B4-BE49-F238E27FC236}">
                <a16:creationId xmlns:a16="http://schemas.microsoft.com/office/drawing/2014/main" id="{CE055CB2-8D62-4227-8441-CBC0B9026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298" y="6146309"/>
            <a:ext cx="584246" cy="58424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icon medicine">
            <a:extLst>
              <a:ext uri="{FF2B5EF4-FFF2-40B4-BE49-F238E27FC236}">
                <a16:creationId xmlns:a16="http://schemas.microsoft.com/office/drawing/2014/main" id="{F77E79A0-F847-4168-BAD4-DD1388050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1531" y="6146309"/>
            <a:ext cx="584246" cy="58424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icon medicine">
            <a:extLst>
              <a:ext uri="{FF2B5EF4-FFF2-40B4-BE49-F238E27FC236}">
                <a16:creationId xmlns:a16="http://schemas.microsoft.com/office/drawing/2014/main" id="{9E67807F-B5DA-4FDB-8687-50F76CCC8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764" y="6146309"/>
            <a:ext cx="584246" cy="58424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a:extLst>
              <a:ext uri="{FF2B5EF4-FFF2-40B4-BE49-F238E27FC236}">
                <a16:creationId xmlns:a16="http://schemas.microsoft.com/office/drawing/2014/main" id="{8E0B7DEB-32FF-2849-A472-BA9752C37B03}"/>
              </a:ext>
            </a:extLst>
          </p:cNvPr>
          <p:cNvSpPr/>
          <p:nvPr/>
        </p:nvSpPr>
        <p:spPr>
          <a:xfrm>
            <a:off x="228138" y="1702109"/>
            <a:ext cx="11290852" cy="4581939"/>
          </a:xfrm>
          <a:prstGeom prst="wedgeRoundRectCallout">
            <a:avLst/>
          </a:prstGeom>
          <a:solidFill>
            <a:srgbClr val="52A1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000" dirty="0"/>
              <a:t>How do you feel your medicines are working for you? ….Tell me more</a:t>
            </a:r>
          </a:p>
          <a:p>
            <a:pPr marL="342900" indent="-342900">
              <a:buFont typeface="Arial" panose="020B0604020202020204" pitchFamily="34" charset="0"/>
              <a:buChar char="•"/>
            </a:pPr>
            <a:r>
              <a:rPr lang="en-GB" sz="2000" dirty="0"/>
              <a:t>Do you feel that your medicines can work better for you?….. Tell me more about that</a:t>
            </a:r>
          </a:p>
          <a:p>
            <a:pPr marL="342900" indent="-342900">
              <a:buFont typeface="Arial" panose="020B0604020202020204" pitchFamily="34" charset="0"/>
              <a:buChar char="•"/>
            </a:pPr>
            <a:r>
              <a:rPr lang="en-GB" sz="2000" dirty="0"/>
              <a:t>Tell me a bit about how your medicines fit in with your daily routine or life right now</a:t>
            </a:r>
          </a:p>
          <a:p>
            <a:pPr marL="342900" indent="-342900">
              <a:buFont typeface="Arial" panose="020B0604020202020204" pitchFamily="34" charset="0"/>
              <a:buChar char="•"/>
            </a:pPr>
            <a:r>
              <a:rPr lang="en-GB" sz="2000" dirty="0"/>
              <a:t>Please tell me some important things for you that your medicines are helping you with </a:t>
            </a:r>
          </a:p>
          <a:p>
            <a:pPr marL="342900" indent="-342900">
              <a:buFont typeface="Arial" panose="020B0604020202020204" pitchFamily="34" charset="0"/>
              <a:buChar char="•"/>
            </a:pPr>
            <a:r>
              <a:rPr lang="en-GB" sz="2000" dirty="0"/>
              <a:t>Please tell me what important things your medicines are preventing you from doing OR how do your medicines get in the way of important activities you need to get on with</a:t>
            </a:r>
          </a:p>
          <a:p>
            <a:pPr marL="342900" indent="-342900">
              <a:buFont typeface="Arial" panose="020B0604020202020204" pitchFamily="34" charset="0"/>
              <a:buChar char="•"/>
            </a:pPr>
            <a:r>
              <a:rPr lang="en-GB" sz="2000" dirty="0"/>
              <a:t>Tell me what you’d like to change about your medicines if you could.</a:t>
            </a:r>
          </a:p>
          <a:p>
            <a:pPr marL="342900" indent="-342900">
              <a:buFont typeface="Arial" panose="020B0604020202020204" pitchFamily="34" charset="0"/>
              <a:buChar char="•"/>
            </a:pPr>
            <a:r>
              <a:rPr lang="en-GB" sz="2000" dirty="0"/>
              <a:t>Are there any medicines you’d prefer not to take? tell me more</a:t>
            </a:r>
          </a:p>
          <a:p>
            <a:pPr marL="342900" indent="-342900">
              <a:buFont typeface="Arial" panose="020B0604020202020204" pitchFamily="34" charset="0"/>
              <a:buChar char="•"/>
            </a:pPr>
            <a:r>
              <a:rPr lang="en-GB" sz="2000" dirty="0"/>
              <a:t>What would you like to be better for you (or change about your medicines) at the end of our conversation</a:t>
            </a:r>
          </a:p>
        </p:txBody>
      </p:sp>
    </p:spTree>
    <p:extLst>
      <p:ext uri="{BB962C8B-B14F-4D97-AF65-F5344CB8AC3E}">
        <p14:creationId xmlns:p14="http://schemas.microsoft.com/office/powerpoint/2010/main" val="2669430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54678E-C5BA-4585-8E45-E664130F057D}"/>
              </a:ext>
            </a:extLst>
          </p:cNvPr>
          <p:cNvSpPr txBox="1"/>
          <p:nvPr/>
        </p:nvSpPr>
        <p:spPr>
          <a:xfrm>
            <a:off x="228138" y="249948"/>
            <a:ext cx="7792740" cy="1077218"/>
          </a:xfrm>
          <a:prstGeom prst="rect">
            <a:avLst/>
          </a:prstGeom>
          <a:noFill/>
        </p:spPr>
        <p:txBody>
          <a:bodyPr wrap="square" rtlCol="0" anchor="t">
            <a:spAutoFit/>
          </a:bodyPr>
          <a:lstStyle/>
          <a:p>
            <a:pPr defTabSz="914378">
              <a:defRPr/>
            </a:pPr>
            <a:r>
              <a:rPr lang="en-GB" sz="3200" b="1" dirty="0">
                <a:solidFill>
                  <a:srgbClr val="E9552D"/>
                </a:solidFill>
                <a:effectLst>
                  <a:outerShdw blurRad="50800" dist="38100" dir="2700000" algn="tl" rotWithShape="0">
                    <a:prstClr val="black">
                      <a:alpha val="40000"/>
                    </a:prstClr>
                  </a:outerShdw>
                </a:effectLst>
                <a:latin typeface="Calibri"/>
                <a:ea typeface="Verdana" panose="020B0604030504040204" pitchFamily="34" charset="0"/>
              </a:rPr>
              <a:t>Key things for clinicians to ask of themselves before a polypharmacy review</a:t>
            </a:r>
          </a:p>
        </p:txBody>
      </p:sp>
      <p:pic>
        <p:nvPicPr>
          <p:cNvPr id="1026" name="Picture 2" descr="Image result for icon medicine">
            <a:extLst>
              <a:ext uri="{FF2B5EF4-FFF2-40B4-BE49-F238E27FC236}">
                <a16:creationId xmlns:a16="http://schemas.microsoft.com/office/drawing/2014/main" id="{CE055CB2-8D62-4227-8441-CBC0B9026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298" y="6146309"/>
            <a:ext cx="584246" cy="58424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icon medicine">
            <a:extLst>
              <a:ext uri="{FF2B5EF4-FFF2-40B4-BE49-F238E27FC236}">
                <a16:creationId xmlns:a16="http://schemas.microsoft.com/office/drawing/2014/main" id="{F77E79A0-F847-4168-BAD4-DD1388050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1531" y="6146309"/>
            <a:ext cx="584246" cy="58424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icon medicine">
            <a:extLst>
              <a:ext uri="{FF2B5EF4-FFF2-40B4-BE49-F238E27FC236}">
                <a16:creationId xmlns:a16="http://schemas.microsoft.com/office/drawing/2014/main" id="{9E67807F-B5DA-4FDB-8687-50F76CCC8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764" y="6146309"/>
            <a:ext cx="584246" cy="58424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a:extLst>
              <a:ext uri="{FF2B5EF4-FFF2-40B4-BE49-F238E27FC236}">
                <a16:creationId xmlns:a16="http://schemas.microsoft.com/office/drawing/2014/main" id="{8E0B7DEB-32FF-2849-A472-BA9752C37B03}"/>
              </a:ext>
            </a:extLst>
          </p:cNvPr>
          <p:cNvSpPr/>
          <p:nvPr/>
        </p:nvSpPr>
        <p:spPr>
          <a:xfrm>
            <a:off x="228138" y="1564370"/>
            <a:ext cx="11290852" cy="4581939"/>
          </a:xfrm>
          <a:prstGeom prst="wedgeRoundRectCallout">
            <a:avLst/>
          </a:prstGeom>
          <a:solidFill>
            <a:srgbClr val="52A1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GB" dirty="0"/>
            </a:br>
            <a:r>
              <a:rPr lang="en-GB" sz="2000" dirty="0"/>
              <a:t>What might this person know that I don’t know that would help me to make a better decision about their medicines?</a:t>
            </a:r>
          </a:p>
          <a:p>
            <a:r>
              <a:rPr lang="en-GB" sz="2000" dirty="0"/>
              <a:t>	What is the best way for me to encourage them to share that with me?</a:t>
            </a:r>
          </a:p>
          <a:p>
            <a:r>
              <a:rPr lang="en-GB" sz="2000" dirty="0"/>
              <a:t>	What follow-up questions may I need to consider.</a:t>
            </a:r>
          </a:p>
          <a:p>
            <a:endParaRPr lang="en-GB" sz="2000" dirty="0"/>
          </a:p>
          <a:p>
            <a:r>
              <a:rPr lang="en-GB" sz="2000" dirty="0"/>
              <a:t>What assumptions am I making about what this person will do once they leave the consultation. How can I check that my assumptions are helpful and correct and if they are not, what do I need to do about it?</a:t>
            </a:r>
          </a:p>
          <a:p>
            <a:endParaRPr lang="en-GB" sz="2000" dirty="0"/>
          </a:p>
          <a:p>
            <a:r>
              <a:rPr lang="en-GB" sz="2000" dirty="0"/>
              <a:t>Am I positively motivating this person with my approach towards the more effective, more appropriate and safer use of their medicines? </a:t>
            </a:r>
          </a:p>
          <a:p>
            <a:r>
              <a:rPr lang="en-GB" sz="2000" dirty="0"/>
              <a:t>What could I ask them to help them trust me more and for them to feel supported and encouraged about the value to them of the medicines we have agreed on?</a:t>
            </a:r>
          </a:p>
          <a:p>
            <a:r>
              <a:rPr lang="en-GB" sz="2000" dirty="0"/>
              <a:t> </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937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498</Words>
  <Application>Microsoft Office PowerPoint</Application>
  <PresentationFormat>Widescreen</PresentationFormat>
  <Paragraphs>37</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4_Office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Howard</dc:creator>
  <cp:lastModifiedBy>Suzi Van Es</cp:lastModifiedBy>
  <cp:revision>5</cp:revision>
  <dcterms:created xsi:type="dcterms:W3CDTF">2019-11-28T08:30:42Z</dcterms:created>
  <dcterms:modified xsi:type="dcterms:W3CDTF">2019-12-16T15:08:05Z</dcterms:modified>
</cp:coreProperties>
</file>